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Average"/>
      <p:regular r:id="rId20"/>
    </p:embeddedFont>
    <p:embeddedFont>
      <p:font typeface="Carter One"/>
      <p:regular r:id="rId21"/>
    </p:embeddedFont>
    <p:embeddedFont>
      <p:font typeface="Alfa Slab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21" Type="http://schemas.openxmlformats.org/officeDocument/2006/relationships/font" Target="fonts/CarterOn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cf80bd96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cf80bd96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cf80bd96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cf80bd96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c0c7b2e9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c0c7b2e9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c0c7b2e9a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c0c7b2e9a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cf80bd9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cf80bd9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c0c7b2e9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c0c7b2e9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c0c7b2e9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c0c7b2e9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f3f121b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f3f121b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f3f121b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f3f121b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mailto:jakobschyldt@gmail.com" TargetMode="External"/><Relationship Id="rId10" Type="http://schemas.openxmlformats.org/officeDocument/2006/relationships/hyperlink" Target="mailto:isak.o.soderlind@gmail.com" TargetMode="External"/><Relationship Id="rId13" Type="http://schemas.openxmlformats.org/officeDocument/2006/relationships/hyperlink" Target="mailto:joncedwarframe@gmail.com" TargetMode="External"/><Relationship Id="rId12" Type="http://schemas.openxmlformats.org/officeDocument/2006/relationships/hyperlink" Target="mailto:ema.svensjo@gmail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heatlantic.com/newsletters/archive/2024/06/america-the-air-conditioned/678732/" TargetMode="External"/><Relationship Id="rId4" Type="http://schemas.openxmlformats.org/officeDocument/2006/relationships/hyperlink" Target="https://www.eia.gov/tools/faqs/faq.php?id=1174&amp;t=1" TargetMode="External"/><Relationship Id="rId9" Type="http://schemas.openxmlformats.org/officeDocument/2006/relationships/hyperlink" Target="mailto:isacjas@chalmers.se" TargetMode="External"/><Relationship Id="rId14" Type="http://schemas.openxmlformats.org/officeDocument/2006/relationships/image" Target="../media/image6.png"/><Relationship Id="rId5" Type="http://schemas.openxmlformats.org/officeDocument/2006/relationships/hyperlink" Target="https://michigansaves.org/news/how-to-cut-your-energy-bill-using-the-information-on-it/" TargetMode="External"/><Relationship Id="rId6" Type="http://schemas.openxmlformats.org/officeDocument/2006/relationships/hyperlink" Target="http://www.istockphoto.com" TargetMode="External"/><Relationship Id="rId7" Type="http://schemas.openxmlformats.org/officeDocument/2006/relationships/image" Target="../media/image13.png"/><Relationship Id="rId8" Type="http://schemas.openxmlformats.org/officeDocument/2006/relationships/hyperlink" Target="mailto:snecker@chalmers.s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688" y="835000"/>
            <a:ext cx="8520600" cy="12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Luftig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3775" y="3429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The smart AC for your smart home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3456" r="3363" t="0"/>
          <a:stretch/>
        </p:blipFill>
        <p:spPr>
          <a:xfrm>
            <a:off x="2958400" y="2101600"/>
            <a:ext cx="3227223" cy="12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50" y="125550"/>
            <a:ext cx="1063450" cy="9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4391650" y="125550"/>
            <a:ext cx="46266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TEK830 Digitalization and AI in practice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472150" y="366475"/>
            <a:ext cx="22173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97450" y="3698300"/>
            <a:ext cx="58161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https://www.theatlantic.com/newsletters/archive/2024/06/america-the-air-conditioned/678732/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(Article on Americans AC usage)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https://www.eia.gov/tools/faqs/faq.php?id=1174&amp;t=1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(Article on Americans AC usage)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https://michigansaves.org/news/how-to-cut-your-energy-bill-using-the-information-on-it/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(Images)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www.istockphoto.com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(Images)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video interviews with Americans.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97450" y="3334775"/>
            <a:ext cx="21768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lt2"/>
                </a:solidFill>
              </a:rPr>
              <a:t>Sources</a:t>
            </a:r>
            <a:endParaRPr b="1" sz="1800" u="sng">
              <a:solidFill>
                <a:schemeClr val="lt2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150" y="125550"/>
            <a:ext cx="1063450" cy="9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4391650" y="125550"/>
            <a:ext cx="46266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TEK830 Digitalization and AI in practice</a:t>
            </a:r>
            <a:endParaRPr sz="19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278300" y="1739900"/>
            <a:ext cx="30027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Isac Snecker (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snecker@chalmers.se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cid: snecker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Isac Jason (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isacjas@chalmers.se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cid: isacjas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Isak Söderlind (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isak.o.soderlind@gmail.com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cid:  isaksode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Jakob Schüldt (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1"/>
              </a:rPr>
              <a:t>jakobschyldt@gmail.com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cid: jakobsch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Emil Svensjö (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2"/>
              </a:rPr>
              <a:t>ema.svensjo@gmail.com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cid: svensjoe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Jonatan Cederberg(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3"/>
              </a:rPr>
              <a:t>joncedwarframe@gmail.com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cid:  jonceder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242375" y="1380800"/>
            <a:ext cx="21768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lt2"/>
                </a:solidFill>
              </a:rPr>
              <a:t>The Team</a:t>
            </a:r>
            <a:endParaRPr b="1" sz="1800" u="sng">
              <a:solidFill>
                <a:schemeClr val="lt2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58750" y="3698300"/>
            <a:ext cx="1287901" cy="12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6567600" y="3213500"/>
            <a:ext cx="25764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lt2"/>
                </a:solidFill>
              </a:rPr>
              <a:t>Innovation Website</a:t>
            </a:r>
            <a:endParaRPr b="1" sz="1800" u="sng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are we solving?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~90% of US Households have an AC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~27% of US Households struggle with electricity bills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AC’s cause ~19% of US Households energy consumption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115850"/>
            <a:ext cx="4553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day in the life of our customer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0300"/>
            <a:ext cx="9144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-9" l="36073" r="38410" t="6725"/>
          <a:stretch/>
        </p:blipFill>
        <p:spPr>
          <a:xfrm>
            <a:off x="856175" y="3672854"/>
            <a:ext cx="672950" cy="15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38" y="2241650"/>
            <a:ext cx="1695226" cy="1271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6">
            <a:alphaModFix/>
          </a:blip>
          <a:srcRect b="-45520" l="0" r="0" t="-45501"/>
          <a:stretch/>
        </p:blipFill>
        <p:spPr>
          <a:xfrm>
            <a:off x="574699" y="2400300"/>
            <a:ext cx="1041899" cy="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11700" y="1887950"/>
            <a:ext cx="1487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Home</a:t>
            </a:r>
            <a:endParaRPr sz="18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7">
            <a:alphaModFix/>
          </a:blip>
          <a:srcRect b="-41615" l="0" r="-1791" t="-72014"/>
          <a:stretch/>
        </p:blipFill>
        <p:spPr>
          <a:xfrm>
            <a:off x="574700" y="2346475"/>
            <a:ext cx="1041900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4225" y="1247213"/>
            <a:ext cx="3655526" cy="35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5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Prototype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75" y="1152475"/>
            <a:ext cx="6560900" cy="34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550" y="1693775"/>
            <a:ext cx="1848926" cy="184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 going forward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15850"/>
            <a:ext cx="4553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389600"/>
            <a:ext cx="341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smart plug solution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Scale with other manufacturers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000" y="588400"/>
            <a:ext cx="2342175" cy="23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975" y="2660875"/>
            <a:ext cx="1908125" cy="19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115850"/>
            <a:ext cx="4553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Testability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389600"/>
            <a:ext cx="3904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Simulations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Testing using a normal AC and real users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11016" l="0" r="12457" t="0"/>
          <a:stretch/>
        </p:blipFill>
        <p:spPr>
          <a:xfrm>
            <a:off x="4216200" y="1404050"/>
            <a:ext cx="4376325" cy="23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115850"/>
            <a:ext cx="4553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Algorithm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389600"/>
            <a:ext cx="3904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Solving irregular days and events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Machine learning algorithms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650" y="1224075"/>
            <a:ext cx="4623001" cy="259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115850"/>
            <a:ext cx="4553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389600"/>
            <a:ext cx="3904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Third Party partners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Data Security for our Customers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625" y="1324150"/>
            <a:ext cx="4623001" cy="264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